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1" r:id="rId2"/>
  </p:sldMasterIdLst>
  <p:notesMasterIdLst>
    <p:notesMasterId r:id="rId29"/>
  </p:notesMasterIdLst>
  <p:handoutMasterIdLst>
    <p:handoutMasterId r:id="rId30"/>
  </p:handoutMasterIdLst>
  <p:sldIdLst>
    <p:sldId id="313" r:id="rId3"/>
    <p:sldId id="375" r:id="rId4"/>
    <p:sldId id="379" r:id="rId5"/>
    <p:sldId id="314" r:id="rId6"/>
    <p:sldId id="380" r:id="rId7"/>
    <p:sldId id="381" r:id="rId8"/>
    <p:sldId id="382" r:id="rId9"/>
    <p:sldId id="376" r:id="rId10"/>
    <p:sldId id="383" r:id="rId11"/>
    <p:sldId id="384" r:id="rId12"/>
    <p:sldId id="385" r:id="rId13"/>
    <p:sldId id="386" r:id="rId14"/>
    <p:sldId id="387" r:id="rId15"/>
    <p:sldId id="378" r:id="rId16"/>
    <p:sldId id="388" r:id="rId17"/>
    <p:sldId id="389" r:id="rId18"/>
    <p:sldId id="390" r:id="rId19"/>
    <p:sldId id="391" r:id="rId20"/>
    <p:sldId id="392" r:id="rId21"/>
    <p:sldId id="393" r:id="rId22"/>
    <p:sldId id="394" r:id="rId23"/>
    <p:sldId id="395" r:id="rId24"/>
    <p:sldId id="396" r:id="rId25"/>
    <p:sldId id="397" r:id="rId26"/>
    <p:sldId id="398" r:id="rId27"/>
    <p:sldId id="303" r:id="rId28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A471"/>
    <a:srgbClr val="C6E8D6"/>
    <a:srgbClr val="FFD9D9"/>
    <a:srgbClr val="FFE1F0"/>
    <a:srgbClr val="D6EEE1"/>
    <a:srgbClr val="FFFFCC"/>
    <a:srgbClr val="00706D"/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0" autoAdjust="0"/>
    <p:restoredTop sz="94635" autoAdjust="0"/>
  </p:normalViewPr>
  <p:slideViewPr>
    <p:cSldViewPr>
      <p:cViewPr varScale="1">
        <p:scale>
          <a:sx n="86" d="100"/>
          <a:sy n="86" d="100"/>
        </p:scale>
        <p:origin x="-2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54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29CD26-024E-4EBC-97DF-C3AAD4CBBD08}" type="datetimeFigureOut">
              <a:rPr lang="en-US" smtClean="0"/>
              <a:t>6/15/2012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08779-EEFB-41F3-B8A8-694AE8135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957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1D46003-0164-4136-847D-5C99F9B37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669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8255" indent="-29163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6546" indent="-233309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3164" indent="-233309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9782" indent="-233309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367A4CF-FFA6-47F8-80DE-4FD3BB195394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06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7971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187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735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011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975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404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984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375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19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398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688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668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468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715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037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740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60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60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225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07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390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900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46003-0164-4136-847D-5C99F9B37D2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74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logo_header_1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4008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"/>
            <a:ext cx="6019800" cy="12191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200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0593B-90A7-41A5-B532-FF063A6B4A5D}" type="datetime1">
              <a:rPr lang="en-US"/>
              <a:pPr>
                <a:defRPr/>
              </a:pPr>
              <a:t>6/15/2012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E5470-6E18-4433-ADC5-6E09AFA24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87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22078-C006-42D6-9724-E6A2D5B2500B}" type="datetime1">
              <a:rPr lang="en-US"/>
              <a:pPr>
                <a:defRPr/>
              </a:pPr>
              <a:t>6/15/2012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BABF6-9852-457A-94BE-FE75B4A80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98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6D5AA-F92A-49D6-855D-62CCCB44C123}" type="datetime1">
              <a:rPr lang="en-US"/>
              <a:pPr>
                <a:defRPr/>
              </a:pPr>
              <a:t>6/15/2012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9092F-BB2E-4BDD-9828-DAE00DB16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508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logo_header_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4008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"/>
            <a:ext cx="6019800" cy="12191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200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0593B-90A7-41A5-B532-FF063A6B4A5D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E5470-6E18-4433-ADC5-6E09AFA24CB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251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B400D-D159-482D-A0E5-D7B49D145AA6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49CC4-283B-4D39-9F37-79DD3F45633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18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4CFD1-67E3-4BAF-B0F9-41CEC4D4355B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0ED97-D06C-4F67-BB68-A30109EB3BC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753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01B82-C618-4A36-82DB-90A675BDDC4D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7CDC3-451B-4B4A-869D-D37E7EDDB72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21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501A1-6F3F-4133-98A8-95E0CDCB3E61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276C7-B80F-4F2E-ACE1-3751DDE77A6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508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961F7-F9EE-4EBA-996E-CE89E22291BE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F4965-0DEF-45E4-B493-297236FDC03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9724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F9F8E-AB23-4224-B3CA-841A44962ABF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60E73-62D1-4EB1-BB8F-D717903FF70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6388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9F170-625D-4888-A4AF-611543428F82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0F3F-D2CA-48E2-A085-5C95932BB8B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446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B400D-D159-482D-A0E5-D7B49D145AA6}" type="datetime1">
              <a:rPr lang="en-US"/>
              <a:pPr>
                <a:defRPr/>
              </a:pPr>
              <a:t>6/15/2012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49CC4-283B-4D39-9F37-79DD3F456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818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092" y="65246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2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5C7FE-AD9A-48DC-A23C-F525455DF531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C8092-E045-4061-9640-5569DFB22F7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85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22078-C006-42D6-9724-E6A2D5B2500B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BABF6-9852-457A-94BE-FE75B4A803F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434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6D5AA-F92A-49D6-855D-62CCCB44C123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9092F-BB2E-4BDD-9828-DAE00DB16FB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41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4CFD1-67E3-4BAF-B0F9-41CEC4D4355B}" type="datetime1">
              <a:rPr lang="en-US"/>
              <a:pPr>
                <a:defRPr/>
              </a:pPr>
              <a:t>6/15/2012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0ED97-D06C-4F67-BB68-A30109EB3B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51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01B82-C618-4A36-82DB-90A675BDDC4D}" type="datetime1">
              <a:rPr lang="en-US"/>
              <a:pPr>
                <a:defRPr/>
              </a:pPr>
              <a:t>6/15/2012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7CDC3-451B-4B4A-869D-D37E7EDDB7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5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501A1-6F3F-4133-98A8-95E0CDCB3E61}" type="datetime1">
              <a:rPr lang="en-US"/>
              <a:pPr>
                <a:defRPr/>
              </a:pPr>
              <a:t>6/15/2012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276C7-B80F-4F2E-ACE1-3751DDE77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0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961F7-F9EE-4EBA-996E-CE89E22291BE}" type="datetime1">
              <a:rPr lang="en-US"/>
              <a:pPr>
                <a:defRPr/>
              </a:pPr>
              <a:t>6/15/2012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F4965-0DEF-45E4-B493-297236FDC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787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F9F8E-AB23-4224-B3CA-841A44962ABF}" type="datetime1">
              <a:rPr lang="en-US"/>
              <a:pPr>
                <a:defRPr/>
              </a:pPr>
              <a:t>6/15/2012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60E73-62D1-4EB1-BB8F-D717903FF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9F170-625D-4888-A4AF-611543428F82}" type="datetime1">
              <a:rPr lang="en-US"/>
              <a:pPr>
                <a:defRPr/>
              </a:pPr>
              <a:t>6/15/2012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0F3F-D2CA-48E2-A085-5C95932BB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2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092" y="65246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2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5C7FE-AD9A-48DC-A23C-F525455DF531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C8092-E045-4061-9640-5569DFB22F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902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706D"/>
          </a:solidFill>
          <a:ln w="12700">
            <a:solidFill>
              <a:schemeClr val="bg1"/>
            </a:solidFill>
          </a:ln>
          <a:effectLst>
            <a:innerShdw blurRad="4445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0"/>
            <a:ext cx="5943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Candara" pitchFamily="34" charset="0"/>
              </a:defRPr>
            </a:lvl1pPr>
          </a:lstStyle>
          <a:p>
            <a:pPr>
              <a:defRPr/>
            </a:pPr>
            <a:fld id="{7C499754-BD67-4C2E-B7F9-E540197584BE}" type="datetime1">
              <a:rPr lang="en-US"/>
              <a:pPr>
                <a:defRPr/>
              </a:pPr>
              <a:t>6/15/2012</a:t>
            </a:fld>
            <a:endParaRPr lang="en-US" dirty="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Candara" pitchFamily="34" charset="0"/>
              </a:defRPr>
            </a:lvl1pPr>
          </a:lstStyle>
          <a:p>
            <a:pPr>
              <a:defRPr/>
            </a:pPr>
            <a:fld id="{C1564B42-21E0-4CE9-9F95-4F209A1738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3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0"/>
            <a:ext cx="1646237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11300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2" descr="logo_header_1.gif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4008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0" r:id="rId9"/>
    <p:sldLayoutId id="2147483679" r:id="rId10"/>
    <p:sldLayoutId id="214748368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lang="en-US" sz="3800" dirty="0">
          <a:solidFill>
            <a:srgbClr val="FFFFCC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ekton Pro Ext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CC"/>
          </a:solidFill>
          <a:latin typeface="Tekton Pro Ex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CC"/>
          </a:solidFill>
          <a:latin typeface="Tekton Pro Ex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CC"/>
          </a:solidFill>
          <a:latin typeface="Tekton Pro Ex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CC"/>
          </a:solidFill>
          <a:latin typeface="Tekton Pro Ex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ndara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ndara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ndara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ndara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ndara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706D"/>
          </a:solidFill>
          <a:ln w="12700">
            <a:solidFill>
              <a:schemeClr val="bg1"/>
            </a:solidFill>
          </a:ln>
          <a:effectLst>
            <a:innerShdw blurRad="4445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0"/>
            <a:ext cx="5943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Candara" pitchFamily="34" charset="0"/>
              </a:defRPr>
            </a:lvl1pPr>
          </a:lstStyle>
          <a:p>
            <a:pPr>
              <a:defRPr/>
            </a:pPr>
            <a:fld id="{7C499754-BD67-4C2E-B7F9-E540197584BE}" type="datetime1">
              <a:rPr lang="en-US">
                <a:solidFill>
                  <a:srgbClr val="FFFFFF"/>
                </a:solidFill>
              </a:rPr>
              <a:pPr>
                <a:defRPr/>
              </a:pPr>
              <a:t>6/15/2012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Candara" pitchFamily="34" charset="0"/>
              </a:defRPr>
            </a:lvl1pPr>
          </a:lstStyle>
          <a:p>
            <a:pPr>
              <a:defRPr/>
            </a:pPr>
            <a:fld id="{C1564B42-21E0-4CE9-9F95-4F209A1738C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0"/>
            <a:ext cx="1646237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6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11300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2" descr="logo_header_1.gif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4008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23636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lang="en-US" sz="3800" dirty="0">
          <a:solidFill>
            <a:srgbClr val="FFFFCC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ekton Pro Ext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CC"/>
          </a:solidFill>
          <a:latin typeface="Tekton Pro Ex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CC"/>
          </a:solidFill>
          <a:latin typeface="Tekton Pro Ex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CC"/>
          </a:solidFill>
          <a:latin typeface="Tekton Pro Ex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CC"/>
          </a:solidFill>
          <a:latin typeface="Tekton Pro Ex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ndara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ndara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ndara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ndara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ndara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kjohnson@npaihb.org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Leslie.Dye@ihs.gov" TargetMode="External"/><Relationship Id="rId5" Type="http://schemas.openxmlformats.org/officeDocument/2006/relationships/hyperlink" Target="mailto:Angela.Boechler@ihs.gov" TargetMode="External"/><Relationship Id="rId4" Type="http://schemas.openxmlformats.org/officeDocument/2006/relationships/hyperlink" Target="http://www.npaihb.org/programs/eh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6019800" cy="1219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NPAIHB REC</a:t>
            </a:r>
            <a:endParaRPr dirty="0"/>
          </a:p>
        </p:txBody>
      </p:sp>
      <p:sp>
        <p:nvSpPr>
          <p:cNvPr id="12291" name="Subtitle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3048000"/>
          </a:xfrm>
        </p:spPr>
        <p:txBody>
          <a:bodyPr/>
          <a:lstStyle/>
          <a:p>
            <a:r>
              <a:rPr lang="en-US" dirty="0" smtClean="0"/>
              <a:t>NPAIHB Regional Extension Center Update</a:t>
            </a:r>
          </a:p>
          <a:p>
            <a:r>
              <a:rPr lang="en-US" sz="2000" dirty="0" smtClean="0"/>
              <a:t>Katie Johnson, Pharm D</a:t>
            </a:r>
          </a:p>
          <a:p>
            <a:r>
              <a:rPr lang="en-US" sz="1800" dirty="0" smtClean="0"/>
              <a:t>EHR Integrated Care Coordinator, REC Manager</a:t>
            </a:r>
          </a:p>
          <a:p>
            <a:r>
              <a:rPr lang="en-US" sz="1800" dirty="0" smtClean="0"/>
              <a:t>June 2012</a:t>
            </a:r>
          </a:p>
        </p:txBody>
      </p:sp>
    </p:spTree>
    <p:extLst>
      <p:ext uri="{BB962C8B-B14F-4D97-AF65-F5344CB8AC3E}">
        <p14:creationId xmlns:p14="http://schemas.microsoft.com/office/powerpoint/2010/main" val="342530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Timeline for those that have already participated</a:t>
            </a:r>
            <a:endParaRPr lang="en-US" dirty="0"/>
          </a:p>
        </p:txBody>
      </p:sp>
      <p:pic>
        <p:nvPicPr>
          <p:cNvPr id="2050" name="Picture 2" descr="C:\Users\kjohnson.PAIHB\AppData\Local\Microsoft\Windows\Temporary Internet Files\Content.IE5\P58SL3Y7\MP900399245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895600"/>
            <a:ext cx="63246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204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Year Medicaid 2011</a:t>
            </a:r>
          </a:p>
          <a:p>
            <a:pPr lvl="1"/>
            <a:r>
              <a:rPr lang="en-US" dirty="0" smtClean="0"/>
              <a:t>Meet MU for 90 days in 2012 </a:t>
            </a:r>
          </a:p>
          <a:p>
            <a:pPr lvl="2"/>
            <a:r>
              <a:rPr lang="en-US" dirty="0" smtClean="0"/>
              <a:t>Last day to start Oct 3, 2012</a:t>
            </a:r>
          </a:p>
          <a:p>
            <a:endParaRPr lang="en-US" dirty="0" smtClean="0"/>
          </a:p>
          <a:p>
            <a:r>
              <a:rPr lang="en-US" dirty="0" smtClean="0"/>
              <a:t>First Year Medicaid 2012</a:t>
            </a:r>
          </a:p>
          <a:p>
            <a:pPr lvl="1"/>
            <a:r>
              <a:rPr lang="en-US" dirty="0" smtClean="0"/>
              <a:t>Meet MU for 90 days in 2013</a:t>
            </a:r>
            <a:endParaRPr lang="en-US" dirty="0"/>
          </a:p>
          <a:p>
            <a:pPr lvl="2"/>
            <a:r>
              <a:rPr lang="en-US" dirty="0" smtClean="0"/>
              <a:t>Last day to start Oct 3, 2013</a:t>
            </a:r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519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Year Medicare 2011</a:t>
            </a:r>
          </a:p>
          <a:p>
            <a:pPr lvl="1"/>
            <a:r>
              <a:rPr lang="en-US" dirty="0" smtClean="0"/>
              <a:t>You already met MU for 90 days in 2011</a:t>
            </a:r>
          </a:p>
          <a:p>
            <a:pPr lvl="1"/>
            <a:r>
              <a:rPr lang="en-US" dirty="0" smtClean="0"/>
              <a:t>You are in a 365 day reporting period for 2012</a:t>
            </a:r>
          </a:p>
          <a:p>
            <a:pPr lvl="1"/>
            <a:endParaRPr lang="en-US" dirty="0"/>
          </a:p>
          <a:p>
            <a:r>
              <a:rPr lang="en-US" dirty="0" smtClean="0"/>
              <a:t>First Year Medicare 2012</a:t>
            </a:r>
          </a:p>
          <a:p>
            <a:pPr lvl="1"/>
            <a:r>
              <a:rPr lang="en-US" dirty="0" smtClean="0"/>
              <a:t>You must meet MU for 90 days in 2012</a:t>
            </a:r>
          </a:p>
          <a:p>
            <a:pPr lvl="2"/>
            <a:r>
              <a:rPr lang="en-US" dirty="0" smtClean="0"/>
              <a:t>Start by Oct 3, 2012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33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M3 Acceleration from ONC</a:t>
            </a:r>
          </a:p>
          <a:p>
            <a:pPr lvl="1"/>
            <a:r>
              <a:rPr lang="en-US" dirty="0" smtClean="0"/>
              <a:t>Reasons</a:t>
            </a:r>
          </a:p>
          <a:p>
            <a:pPr lvl="1"/>
            <a:r>
              <a:rPr lang="en-US" dirty="0" smtClean="0"/>
              <a:t>What it means </a:t>
            </a:r>
          </a:p>
          <a:p>
            <a:pPr lvl="1"/>
            <a:r>
              <a:rPr lang="en-US" dirty="0" smtClean="0"/>
              <a:t>How it will help</a:t>
            </a:r>
            <a:endParaRPr lang="en-US" dirty="0"/>
          </a:p>
        </p:txBody>
      </p:sp>
      <p:pic>
        <p:nvPicPr>
          <p:cNvPr id="3075" name="Picture 3" descr="C:\Users\kjohnson.PAIHB\AppData\Local\Microsoft\Windows\Temporary Internet Files\Content.IE5\7WZ7M3J6\MP90042771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819400"/>
            <a:ext cx="32004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07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E-prescribing</a:t>
            </a:r>
            <a:endParaRPr lang="en-US" dirty="0"/>
          </a:p>
          <a:p>
            <a:pPr lvl="1"/>
            <a:r>
              <a:rPr lang="en-US" dirty="0" smtClean="0"/>
              <a:t>Required to meet MU</a:t>
            </a:r>
          </a:p>
          <a:p>
            <a:pPr lvl="1"/>
            <a:r>
              <a:rPr lang="en-US" dirty="0" err="1" smtClean="0"/>
              <a:t>Inhouse</a:t>
            </a:r>
            <a:r>
              <a:rPr lang="en-US" dirty="0" smtClean="0"/>
              <a:t> RPMS Pharmacy </a:t>
            </a:r>
          </a:p>
          <a:p>
            <a:pPr lvl="1"/>
            <a:r>
              <a:rPr lang="en-US" dirty="0" smtClean="0"/>
              <a:t>Tribally owned COTS Pharmacy</a:t>
            </a:r>
          </a:p>
          <a:p>
            <a:pPr lvl="1"/>
            <a:r>
              <a:rPr lang="en-US" dirty="0" smtClean="0"/>
              <a:t>No Pharmacy </a:t>
            </a:r>
          </a:p>
          <a:p>
            <a:r>
              <a:rPr lang="en-US" dirty="0" smtClean="0"/>
              <a:t>14 sites signed up with the REC that will need e-Prescribing for MU</a:t>
            </a:r>
          </a:p>
        </p:txBody>
      </p:sp>
    </p:spTree>
    <p:extLst>
      <p:ext uri="{BB962C8B-B14F-4D97-AF65-F5344CB8AC3E}">
        <p14:creationId xmlns:p14="http://schemas.microsoft.com/office/powerpoint/2010/main" val="102530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RPMS E-Prescribing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Released March 2012</a:t>
            </a:r>
          </a:p>
          <a:p>
            <a:pPr lvl="1"/>
            <a:r>
              <a:rPr lang="en-US" dirty="0" smtClean="0"/>
              <a:t>Controlled Release</a:t>
            </a:r>
          </a:p>
          <a:p>
            <a:pPr lvl="1"/>
            <a:r>
              <a:rPr lang="en-US" dirty="0" smtClean="0"/>
              <a:t>Many requirements to complete before going live</a:t>
            </a:r>
          </a:p>
          <a:p>
            <a:pPr lvl="2"/>
            <a:r>
              <a:rPr lang="en-US" dirty="0" smtClean="0"/>
              <a:t>Drug File Optimization</a:t>
            </a:r>
          </a:p>
          <a:p>
            <a:pPr lvl="2"/>
            <a:r>
              <a:rPr lang="en-US" dirty="0" smtClean="0"/>
              <a:t>3 signed Agreements</a:t>
            </a:r>
          </a:p>
          <a:p>
            <a:pPr lvl="3"/>
            <a:r>
              <a:rPr lang="en-US" dirty="0" smtClean="0"/>
              <a:t>BAA, DEA, EUA</a:t>
            </a:r>
          </a:p>
        </p:txBody>
      </p:sp>
    </p:spTree>
    <p:extLst>
      <p:ext uri="{BB962C8B-B14F-4D97-AF65-F5344CB8AC3E}">
        <p14:creationId xmlns:p14="http://schemas.microsoft.com/office/powerpoint/2010/main" val="122279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E-Prescribing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 sites with drug files ready to go</a:t>
            </a:r>
          </a:p>
          <a:p>
            <a:r>
              <a:rPr lang="en-US" dirty="0" smtClean="0"/>
              <a:t>2 sites scheduled</a:t>
            </a:r>
          </a:p>
          <a:p>
            <a:r>
              <a:rPr lang="en-US" dirty="0" smtClean="0"/>
              <a:t>1 ready to be scheduled</a:t>
            </a:r>
          </a:p>
          <a:p>
            <a:r>
              <a:rPr lang="en-US" dirty="0" smtClean="0"/>
              <a:t>Washington State Board of Pharmacy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38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E-Prescribing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Interface with COTS Pharmacy</a:t>
            </a:r>
          </a:p>
          <a:p>
            <a:pPr lvl="1"/>
            <a:r>
              <a:rPr lang="en-US" dirty="0" smtClean="0"/>
              <a:t>Requirements are written from RPMS side</a:t>
            </a:r>
          </a:p>
          <a:p>
            <a:pPr lvl="1"/>
            <a:r>
              <a:rPr lang="en-US" dirty="0" smtClean="0"/>
              <a:t>May take to your COTS vendor and ask if they will program a way to interface with RPMS</a:t>
            </a:r>
          </a:p>
          <a:p>
            <a:pPr lvl="1"/>
            <a:r>
              <a:rPr lang="en-US" dirty="0" smtClean="0"/>
              <a:t>Will still want Drug File optimized, as interface would use the same functionality as e-Prescribing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29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 Stage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Rule due out this summer</a:t>
            </a:r>
          </a:p>
          <a:p>
            <a:pPr lvl="1"/>
            <a:r>
              <a:rPr lang="en-US" dirty="0" smtClean="0"/>
              <a:t>Parts may go into effect immediately </a:t>
            </a:r>
          </a:p>
          <a:p>
            <a:pPr lvl="2"/>
            <a:r>
              <a:rPr lang="en-US" dirty="0" smtClean="0"/>
              <a:t>Patient Volume calculations?</a:t>
            </a:r>
          </a:p>
          <a:p>
            <a:pPr lvl="1"/>
            <a:r>
              <a:rPr lang="en-US" dirty="0" smtClean="0"/>
              <a:t>Others would take effect in 2014 most likely</a:t>
            </a:r>
          </a:p>
        </p:txBody>
      </p:sp>
      <p:pic>
        <p:nvPicPr>
          <p:cNvPr id="6150" name="Picture 6" descr="C:\Users\kjohnson.PAIHB\AppData\Local\Microsoft\Windows\Temporary Internet Files\Content.IE5\C7VRN7NC\MP90038575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646" y="3657600"/>
            <a:ext cx="2362200" cy="2403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302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Comments were written and submitted on behalf of NPAIHB</a:t>
            </a:r>
          </a:p>
          <a:p>
            <a:pPr lvl="1"/>
            <a:r>
              <a:rPr lang="en-US" dirty="0" smtClean="0"/>
              <a:t>Also commenting:</a:t>
            </a:r>
          </a:p>
          <a:p>
            <a:pPr lvl="2"/>
            <a:r>
              <a:rPr lang="en-US" dirty="0" smtClean="0"/>
              <a:t>USET</a:t>
            </a:r>
          </a:p>
          <a:p>
            <a:pPr lvl="2"/>
            <a:r>
              <a:rPr lang="en-US" dirty="0" smtClean="0"/>
              <a:t>NIHB</a:t>
            </a:r>
          </a:p>
          <a:p>
            <a:pPr lvl="2"/>
            <a:r>
              <a:rPr lang="en-US" dirty="0" smtClean="0"/>
              <a:t>CRIHB</a:t>
            </a:r>
          </a:p>
          <a:p>
            <a:pPr lvl="2"/>
            <a:r>
              <a:rPr lang="en-US" dirty="0" smtClean="0"/>
              <a:t>IHS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8194" name="Picture 2" descr="C:\Users\kjohnson.PAIHB\AppData\Local\Microsoft\Windows\Temporary Internet Files\Content.IE5\7WZ7M3J6\MC90018715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370385"/>
            <a:ext cx="2378635" cy="16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772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4040188" cy="4572000"/>
          </a:xfrm>
        </p:spPr>
        <p:txBody>
          <a:bodyPr/>
          <a:lstStyle/>
          <a:p>
            <a:r>
              <a:rPr lang="en-US" dirty="0" smtClean="0"/>
              <a:t>Information resource</a:t>
            </a:r>
          </a:p>
          <a:p>
            <a:pPr lvl="1"/>
            <a:r>
              <a:rPr lang="en-US" dirty="0" smtClean="0"/>
              <a:t>Office Hours</a:t>
            </a:r>
          </a:p>
          <a:p>
            <a:pPr lvl="1"/>
            <a:r>
              <a:rPr lang="en-US" dirty="0" smtClean="0"/>
              <a:t>Website</a:t>
            </a:r>
          </a:p>
          <a:p>
            <a:pPr lvl="1"/>
            <a:r>
              <a:rPr lang="en-US" dirty="0" smtClean="0"/>
              <a:t>Tip sheets</a:t>
            </a:r>
          </a:p>
          <a:p>
            <a:pPr lvl="1"/>
            <a:r>
              <a:rPr lang="en-US" dirty="0" smtClean="0"/>
              <a:t>Interface with other organizations</a:t>
            </a:r>
          </a:p>
          <a:p>
            <a:r>
              <a:rPr lang="en-US" dirty="0" smtClean="0"/>
              <a:t>Technical resource</a:t>
            </a:r>
          </a:p>
          <a:p>
            <a:pPr lvl="1"/>
            <a:r>
              <a:rPr lang="en-US" dirty="0" smtClean="0"/>
              <a:t>Consultants  </a:t>
            </a:r>
          </a:p>
          <a:p>
            <a:pPr lvl="2"/>
            <a:r>
              <a:rPr lang="en-US" dirty="0" smtClean="0"/>
              <a:t>Lab, Pharmacy, </a:t>
            </a:r>
            <a:r>
              <a:rPr lang="en-US" dirty="0" smtClean="0"/>
              <a:t>IT</a:t>
            </a:r>
            <a:endParaRPr lang="en-US" dirty="0" smtClean="0"/>
          </a:p>
          <a:p>
            <a:pPr lvl="1"/>
            <a:r>
              <a:rPr lang="en-US" dirty="0" smtClean="0"/>
              <a:t>EHR </a:t>
            </a:r>
            <a:r>
              <a:rPr lang="en-US" dirty="0" smtClean="0"/>
              <a:t>Troubleshooting</a:t>
            </a:r>
          </a:p>
          <a:p>
            <a:r>
              <a:rPr lang="en-US" dirty="0" err="1" smtClean="0"/>
              <a:t>Worfkflow</a:t>
            </a:r>
            <a:r>
              <a:rPr lang="en-US" dirty="0" smtClean="0"/>
              <a:t> </a:t>
            </a:r>
            <a:r>
              <a:rPr lang="en-US" dirty="0" err="1" smtClean="0"/>
              <a:t>Anaylsis</a:t>
            </a:r>
            <a:endParaRPr lang="en-US" dirty="0" smtClean="0"/>
          </a:p>
          <a:p>
            <a:pPr lvl="2"/>
            <a:endParaRPr lang="en-US" dirty="0" smtClean="0"/>
          </a:p>
          <a:p>
            <a:endParaRPr lang="en-US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1676400"/>
            <a:ext cx="4041775" cy="4419600"/>
          </a:xfrm>
        </p:spPr>
        <p:txBody>
          <a:bodyPr/>
          <a:lstStyle/>
          <a:p>
            <a:r>
              <a:rPr lang="en-US" dirty="0" smtClean="0"/>
              <a:t>Planning Resource</a:t>
            </a:r>
          </a:p>
          <a:p>
            <a:pPr lvl="1"/>
            <a:r>
              <a:rPr lang="en-US" dirty="0" smtClean="0"/>
              <a:t>Guidance on navigating MU registration/attestation</a:t>
            </a:r>
          </a:p>
          <a:p>
            <a:pPr lvl="1"/>
            <a:r>
              <a:rPr lang="en-US" dirty="0" smtClean="0"/>
              <a:t>Individual planning for participation in Incentive Programs</a:t>
            </a:r>
          </a:p>
          <a:p>
            <a:r>
              <a:rPr lang="en-US" dirty="0" smtClean="0"/>
              <a:t>MU Performance Measure Resource</a:t>
            </a:r>
          </a:p>
          <a:p>
            <a:pPr lvl="1"/>
            <a:r>
              <a:rPr lang="en-US" dirty="0" smtClean="0"/>
              <a:t>Guidance on how to actually meet MU!</a:t>
            </a:r>
          </a:p>
          <a:p>
            <a:pPr lvl="1"/>
            <a:r>
              <a:rPr lang="en-US" dirty="0" smtClean="0"/>
              <a:t>Assist where possible (Ex: Security Risk Analysis)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571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8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 Highlights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smtClean="0"/>
              <a:t>Patient Volume Calculations</a:t>
            </a:r>
          </a:p>
          <a:p>
            <a:r>
              <a:rPr lang="en-US" dirty="0" smtClean="0"/>
              <a:t>Expanded definition of Medicaid patient encounter</a:t>
            </a:r>
          </a:p>
          <a:p>
            <a:pPr lvl="1"/>
            <a:r>
              <a:rPr lang="en-US" dirty="0" smtClean="0"/>
              <a:t>Hopefully helps Service Units use the Group Volume calculation</a:t>
            </a:r>
          </a:p>
          <a:p>
            <a:r>
              <a:rPr lang="en-US" dirty="0" smtClean="0"/>
              <a:t>Flexible look-back period </a:t>
            </a:r>
          </a:p>
          <a:p>
            <a:pPr lvl="1"/>
            <a:r>
              <a:rPr lang="en-US" dirty="0" smtClean="0"/>
              <a:t>Previous 12 months </a:t>
            </a:r>
            <a:r>
              <a:rPr lang="en-US" dirty="0" err="1" smtClean="0"/>
              <a:t>vs</a:t>
            </a:r>
            <a:r>
              <a:rPr lang="en-US" dirty="0" smtClean="0"/>
              <a:t> prior calendar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82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Measures</a:t>
            </a:r>
          </a:p>
          <a:p>
            <a:pPr lvl="1"/>
            <a:r>
              <a:rPr lang="en-US" dirty="0" smtClean="0"/>
              <a:t>Increasing target percentages</a:t>
            </a:r>
          </a:p>
          <a:p>
            <a:pPr lvl="1"/>
            <a:r>
              <a:rPr lang="en-US" dirty="0" smtClean="0"/>
              <a:t>Moving menu set to core set</a:t>
            </a:r>
          </a:p>
          <a:p>
            <a:pPr lvl="1"/>
            <a:r>
              <a:rPr lang="en-US" dirty="0" smtClean="0"/>
              <a:t>“Test” transmissions changed to “successful and ongoing”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69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Measures relying on patient action</a:t>
            </a:r>
          </a:p>
          <a:p>
            <a:pPr lvl="1"/>
            <a:r>
              <a:rPr lang="en-US" dirty="0"/>
              <a:t>Provide online access to health information for more than 50% </a:t>
            </a:r>
            <a:r>
              <a:rPr lang="en-US" dirty="0" smtClean="0"/>
              <a:t>of patients with </a:t>
            </a:r>
            <a:r>
              <a:rPr lang="en-US" dirty="0"/>
              <a:t>more than 10% actually </a:t>
            </a:r>
            <a:r>
              <a:rPr lang="en-US" dirty="0" smtClean="0"/>
              <a:t>accessing</a:t>
            </a:r>
          </a:p>
          <a:p>
            <a:pPr lvl="1"/>
            <a:r>
              <a:rPr lang="en-US" dirty="0"/>
              <a:t>View/download/transmit health </a:t>
            </a:r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More </a:t>
            </a:r>
            <a:r>
              <a:rPr lang="en-US" dirty="0"/>
              <a:t>than 10% of patients send secure messages to their </a:t>
            </a:r>
            <a:r>
              <a:rPr lang="en-US" dirty="0" smtClean="0"/>
              <a:t>providers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26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– provider based program now relying on patient action for incentives and to avoid payment penalties?  </a:t>
            </a:r>
          </a:p>
          <a:p>
            <a:r>
              <a:rPr lang="en-US" dirty="0" smtClean="0"/>
              <a:t>Internet Access Issue</a:t>
            </a:r>
          </a:p>
          <a:p>
            <a:pPr lvl="1"/>
            <a:r>
              <a:rPr lang="en-US" dirty="0" smtClean="0"/>
              <a:t>Broadband Exclusion </a:t>
            </a:r>
          </a:p>
          <a:p>
            <a:pPr lvl="2"/>
            <a:r>
              <a:rPr lang="en-US" dirty="0" smtClean="0"/>
              <a:t>Poorly outlined, difficult to interpret</a:t>
            </a:r>
          </a:p>
          <a:p>
            <a:pPr marL="0" indent="0">
              <a:buNone/>
            </a:pP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91728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 2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other, much more detailed comments</a:t>
            </a:r>
          </a:p>
          <a:p>
            <a:r>
              <a:rPr lang="en-US" dirty="0" smtClean="0"/>
              <a:t>Will analyze further when Final Rule comes out</a:t>
            </a:r>
            <a:endParaRPr lang="en-US" dirty="0"/>
          </a:p>
        </p:txBody>
      </p:sp>
      <p:pic>
        <p:nvPicPr>
          <p:cNvPr id="9218" name="Picture 2" descr="C:\Users\kjohnson.PAIHB\AppData\Local\Microsoft\Windows\Temporary Internet Files\Content.IE5\7WZ7M3J6\MC900439824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842" y="2743200"/>
            <a:ext cx="3657143" cy="365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533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4098" name="Picture 2" descr="C:\Users\kjohnson.PAIHB\AppData\Local\Microsoft\Windows\Temporary Internet Files\Content.IE5\P58SL3Y7\MC900441428[1]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428" y="2034610"/>
            <a:ext cx="3657143" cy="365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11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Contact </a:t>
            </a:r>
            <a:br>
              <a:rPr lang="en-US" smtClean="0"/>
            </a:br>
            <a:r>
              <a:rPr lang="en-US" smtClean="0"/>
              <a:t>Information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50000"/>
              </a:spcAft>
            </a:pPr>
            <a:r>
              <a:rPr lang="en-US" sz="2200" b="1" dirty="0"/>
              <a:t>NPAIHB Regional Extension Center Contact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Katie Johnson , Pharm 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503-416-3272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dirty="0"/>
              <a:t>    </a:t>
            </a:r>
            <a:r>
              <a:rPr lang="en-US" sz="2000" dirty="0">
                <a:hlinkClick r:id="rId3"/>
              </a:rPr>
              <a:t>kjohnson@npaihb.org</a:t>
            </a:r>
            <a:r>
              <a:rPr lang="en-US" sz="2000" dirty="0"/>
              <a:t> </a:t>
            </a:r>
            <a:endParaRPr lang="en-US" sz="2200" dirty="0"/>
          </a:p>
          <a:p>
            <a:r>
              <a:rPr lang="en-US" dirty="0"/>
              <a:t>rec@npaihb.org</a:t>
            </a:r>
          </a:p>
          <a:p>
            <a:r>
              <a:rPr lang="en-US" dirty="0">
                <a:hlinkClick r:id="rId4"/>
              </a:rPr>
              <a:t>http://www.npaihb.org/programs/ehr/</a:t>
            </a:r>
            <a:endParaRPr lang="en-US" dirty="0"/>
          </a:p>
          <a:p>
            <a:pPr lvl="2">
              <a:lnSpc>
                <a:spcPct val="80000"/>
              </a:lnSpc>
              <a:buFontTx/>
              <a:buNone/>
            </a:pPr>
            <a:endParaRPr lang="en-US" sz="1400" b="1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50000"/>
              </a:spcAft>
            </a:pPr>
            <a:r>
              <a:rPr lang="en-US" sz="2200" b="1" dirty="0" smtClean="0"/>
              <a:t>IHS </a:t>
            </a:r>
            <a:r>
              <a:rPr lang="en-US" sz="2200" b="1" dirty="0"/>
              <a:t>Meaningful Use Contacts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Angela Boechler, BBA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dirty="0"/>
              <a:t>    Meaningful Use Consultant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dirty="0"/>
              <a:t>    503-414-5579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dirty="0"/>
              <a:t>    </a:t>
            </a:r>
            <a:r>
              <a:rPr lang="en-US" sz="2000" dirty="0">
                <a:hlinkClick r:id="rId5"/>
              </a:rPr>
              <a:t>Angela.Boechler@ihs.gov</a:t>
            </a:r>
            <a:endParaRPr lang="en-US" sz="2000" dirty="0"/>
          </a:p>
          <a:p>
            <a:pPr lvl="1">
              <a:lnSpc>
                <a:spcPct val="80000"/>
              </a:lnSpc>
              <a:buFontTx/>
              <a:buNone/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Capt. Leslie Dye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dirty="0"/>
              <a:t>    Meaningful Use Coordinator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dirty="0"/>
              <a:t>    503-414-5599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dirty="0"/>
              <a:t>    </a:t>
            </a:r>
            <a:r>
              <a:rPr lang="en-US" sz="2000" dirty="0">
                <a:hlinkClick r:id="rId6"/>
              </a:rPr>
              <a:t>Leslie.Dye@ihs.gov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3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Services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 is here to meet your needs</a:t>
            </a:r>
          </a:p>
          <a:p>
            <a:r>
              <a:rPr lang="en-US" dirty="0" smtClean="0"/>
              <a:t>It is still a new and developing program</a:t>
            </a:r>
          </a:p>
          <a:p>
            <a:r>
              <a:rPr lang="en-US" dirty="0" smtClean="0"/>
              <a:t>If you identify a need for meeting MU…</a:t>
            </a:r>
          </a:p>
          <a:p>
            <a:pPr lvl="1"/>
            <a:r>
              <a:rPr lang="en-US" dirty="0" smtClean="0"/>
              <a:t>Just ask and we’ll see what we can do!</a:t>
            </a:r>
          </a:p>
        </p:txBody>
      </p:sp>
      <p:pic>
        <p:nvPicPr>
          <p:cNvPr id="5122" name="Picture 2" descr="C:\Users\kjohnson.PAIHB\AppData\Local\Microsoft\Windows\Temporary Internet Files\Content.IE5\C7VRN7NC\MC90031181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67827"/>
            <a:ext cx="2209800" cy="167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65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en-US" sz="4000" dirty="0" smtClean="0"/>
              <a:t>Grant </a:t>
            </a:r>
            <a:r>
              <a:rPr lang="en-US" sz="4000" dirty="0" smtClean="0"/>
              <a:t>Structure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2600" b="1" dirty="0" smtClean="0"/>
              <a:t/>
            </a:r>
            <a:br>
              <a:rPr lang="en-US" sz="2600" b="1" dirty="0" smtClean="0"/>
            </a:br>
            <a:r>
              <a:rPr lang="en-US" sz="2600" b="1" dirty="0" smtClean="0"/>
              <a:t/>
            </a:r>
            <a:br>
              <a:rPr lang="en-US" sz="2600" b="1" dirty="0" smtClean="0"/>
            </a:b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600" b="1" dirty="0" smtClean="0"/>
              <a:t/>
            </a:r>
            <a:br>
              <a:rPr lang="en-US" sz="2600" b="1" dirty="0" smtClean="0"/>
            </a:br>
            <a:r>
              <a:rPr lang="en-US" sz="2600" b="1" dirty="0" smtClean="0"/>
              <a:t/>
            </a:r>
            <a:br>
              <a:rPr lang="en-US" sz="2600" b="1" dirty="0" smtClean="0"/>
            </a:br>
            <a:r>
              <a:rPr lang="en-US" sz="2600" b="1" dirty="0" smtClean="0"/>
              <a:t/>
            </a:r>
            <a:br>
              <a:rPr lang="en-US" sz="2600" b="1" dirty="0" smtClean="0"/>
            </a:br>
            <a:endParaRPr lang="en-US" sz="1800" i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Grant Credits</a:t>
            </a:r>
          </a:p>
          <a:p>
            <a:r>
              <a:rPr lang="en-US" dirty="0" smtClean="0"/>
              <a:t>Milestone 1</a:t>
            </a:r>
          </a:p>
          <a:p>
            <a:r>
              <a:rPr lang="en-US" dirty="0" smtClean="0"/>
              <a:t>Milestone 2</a:t>
            </a:r>
          </a:p>
          <a:p>
            <a:r>
              <a:rPr lang="en-US" dirty="0" smtClean="0"/>
              <a:t>Milestone 3</a:t>
            </a:r>
          </a:p>
          <a:p>
            <a:r>
              <a:rPr lang="en-US" dirty="0" smtClean="0"/>
              <a:t>Earn as you </a:t>
            </a:r>
            <a:r>
              <a:rPr lang="en-US" dirty="0" smtClean="0"/>
              <a:t>go</a:t>
            </a:r>
          </a:p>
          <a:p>
            <a:r>
              <a:rPr lang="en-US" dirty="0" smtClean="0"/>
              <a:t>127 Providers from 27 sites</a:t>
            </a:r>
          </a:p>
          <a:p>
            <a:pPr lvl="1"/>
            <a:r>
              <a:rPr lang="en-US" dirty="0" smtClean="0"/>
              <a:t>3 more sites pending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02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 (Briefly)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Medicaid</a:t>
            </a:r>
          </a:p>
          <a:p>
            <a:pPr lvl="1"/>
            <a:r>
              <a:rPr lang="en-US" dirty="0" smtClean="0"/>
              <a:t>Must meet a 30% patient volume requirement</a:t>
            </a:r>
          </a:p>
          <a:p>
            <a:pPr lvl="2"/>
            <a:r>
              <a:rPr lang="en-US" dirty="0" smtClean="0"/>
              <a:t>Tribal sites can use “needy patients”, Federal sites can not</a:t>
            </a:r>
          </a:p>
          <a:p>
            <a:pPr lvl="1"/>
            <a:r>
              <a:rPr lang="en-US" dirty="0" smtClean="0"/>
              <a:t>More potential money - $63,750 per provider over the life of the program</a:t>
            </a:r>
          </a:p>
          <a:p>
            <a:pPr lvl="1"/>
            <a:r>
              <a:rPr lang="en-US" dirty="0" smtClean="0"/>
              <a:t>May start as late as 2016</a:t>
            </a:r>
          </a:p>
          <a:p>
            <a:pPr lvl="1"/>
            <a:r>
              <a:rPr lang="en-US" dirty="0" smtClean="0"/>
              <a:t>First year is simply Adopt, Implement, or Upgrade (this is the easy part!)</a:t>
            </a:r>
          </a:p>
          <a:p>
            <a:pPr lvl="1"/>
            <a:r>
              <a:rPr lang="en-US" dirty="0" smtClean="0"/>
              <a:t>Must qualify each year</a:t>
            </a:r>
          </a:p>
        </p:txBody>
      </p:sp>
    </p:spTree>
    <p:extLst>
      <p:ext uri="{BB962C8B-B14F-4D97-AF65-F5344CB8AC3E}">
        <p14:creationId xmlns:p14="http://schemas.microsoft.com/office/powerpoint/2010/main" val="368620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 (Briefly)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Medicare </a:t>
            </a:r>
          </a:p>
          <a:p>
            <a:pPr lvl="1"/>
            <a:r>
              <a:rPr lang="en-US" sz="2400" dirty="0" smtClean="0"/>
              <a:t>No patient volume requirement, but you must be billing on the Medicare Part B Physician Fee Schedule</a:t>
            </a:r>
          </a:p>
          <a:p>
            <a:pPr lvl="2"/>
            <a:r>
              <a:rPr lang="en-US" dirty="0" smtClean="0"/>
              <a:t>If the provider is billing less that $25,000/</a:t>
            </a:r>
            <a:r>
              <a:rPr lang="en-US" dirty="0" err="1" smtClean="0"/>
              <a:t>yr</a:t>
            </a:r>
            <a:r>
              <a:rPr lang="en-US" dirty="0" smtClean="0"/>
              <a:t>  Medicare Part B, then their incentive payment will be less</a:t>
            </a:r>
          </a:p>
          <a:p>
            <a:pPr lvl="1"/>
            <a:r>
              <a:rPr lang="en-US" sz="2400" dirty="0" smtClean="0"/>
              <a:t>Less potential money – max $44,000 per provider over the life of the program </a:t>
            </a:r>
          </a:p>
          <a:p>
            <a:pPr lvl="1"/>
            <a:r>
              <a:rPr lang="en-US" sz="2400" dirty="0" smtClean="0"/>
              <a:t>Last year to start = 2014 (2012 for max payments)</a:t>
            </a:r>
            <a:endParaRPr lang="en-US" sz="2400" dirty="0"/>
          </a:p>
          <a:p>
            <a:pPr lvl="1"/>
            <a:r>
              <a:rPr lang="en-US" sz="2400" dirty="0" smtClean="0"/>
              <a:t>First year is actually meeting MU for 90 days!</a:t>
            </a:r>
          </a:p>
          <a:p>
            <a:pPr lvl="1"/>
            <a:r>
              <a:rPr lang="en-US" sz="2400" dirty="0" smtClean="0"/>
              <a:t>Penalty phase </a:t>
            </a:r>
            <a:r>
              <a:rPr lang="en-US" dirty="0" smtClean="0"/>
              <a:t>– </a:t>
            </a:r>
            <a:r>
              <a:rPr lang="en-US" sz="2400" dirty="0" smtClean="0"/>
              <a:t>starting in 2015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98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 (Briefly)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would you choose Medicare Program?</a:t>
            </a:r>
          </a:p>
          <a:p>
            <a:pPr lvl="1"/>
            <a:r>
              <a:rPr lang="en-US" dirty="0" smtClean="0"/>
              <a:t>Provider does not meet 30% patient volume requirement for Medicaid</a:t>
            </a:r>
          </a:p>
          <a:p>
            <a:pPr lvl="1"/>
            <a:r>
              <a:rPr lang="en-US" dirty="0" smtClean="0"/>
              <a:t>Provider is a podiatrist, </a:t>
            </a:r>
            <a:r>
              <a:rPr lang="en-US" dirty="0" err="1" smtClean="0"/>
              <a:t>optomitrist</a:t>
            </a:r>
            <a:r>
              <a:rPr lang="en-US" dirty="0" smtClean="0"/>
              <a:t>, or chiropractor</a:t>
            </a:r>
          </a:p>
          <a:p>
            <a:r>
              <a:rPr lang="en-US" dirty="0" smtClean="0"/>
              <a:t>Switching Programs</a:t>
            </a:r>
          </a:p>
          <a:p>
            <a:pPr lvl="1"/>
            <a:r>
              <a:rPr lang="en-US" dirty="0" smtClean="0"/>
              <a:t>Can do this one time</a:t>
            </a:r>
          </a:p>
          <a:p>
            <a:pPr lvl="2"/>
            <a:r>
              <a:rPr lang="en-US" dirty="0" smtClean="0"/>
              <a:t>Ex – qualify first year for Medicaid, but can’t qualify the next year….ok to switch to Medicare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49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 Money $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~ $800,000 paid to sites in Portland Area</a:t>
            </a:r>
            <a:endParaRPr lang="en-US" dirty="0" smtClean="0"/>
          </a:p>
          <a:p>
            <a:pPr lvl="1"/>
            <a:r>
              <a:rPr lang="en-US" dirty="0" smtClean="0"/>
              <a:t>41 providers from 10 sites</a:t>
            </a:r>
          </a:p>
          <a:p>
            <a:pPr lvl="1"/>
            <a:r>
              <a:rPr lang="en-US" dirty="0" smtClean="0"/>
              <a:t>Several more providers from 5 more sites pending payments</a:t>
            </a:r>
          </a:p>
          <a:p>
            <a:r>
              <a:rPr lang="en-US" dirty="0" smtClean="0"/>
              <a:t>Largely from Medicaid program </a:t>
            </a:r>
          </a:p>
          <a:p>
            <a:r>
              <a:rPr lang="en-US" dirty="0" smtClean="0"/>
              <a:t>Potential for many more providers to get payments – stil</a:t>
            </a:r>
            <a:r>
              <a:rPr lang="en-US" dirty="0" smtClean="0"/>
              <a:t>l plenty of time to start!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792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haven’t started yet – </a:t>
            </a:r>
          </a:p>
          <a:p>
            <a:pPr lvl="1"/>
            <a:r>
              <a:rPr lang="en-US" dirty="0" smtClean="0"/>
              <a:t>Still plenty of time</a:t>
            </a:r>
          </a:p>
          <a:p>
            <a:pPr lvl="1"/>
            <a:r>
              <a:rPr lang="en-US" dirty="0" smtClean="0"/>
              <a:t>Focus on qualifying for Medicaid</a:t>
            </a:r>
          </a:p>
          <a:p>
            <a:pPr lvl="1"/>
            <a:r>
              <a:rPr lang="en-US" dirty="0" smtClean="0"/>
              <a:t>Registration</a:t>
            </a:r>
          </a:p>
          <a:p>
            <a:pPr lvl="1"/>
            <a:r>
              <a:rPr lang="en-US" dirty="0" smtClean="0"/>
              <a:t>This is real money…</a:t>
            </a:r>
          </a:p>
          <a:p>
            <a:pPr lvl="1"/>
            <a:r>
              <a:rPr lang="en-US" dirty="0" smtClean="0"/>
              <a:t>Let’s get that first year</a:t>
            </a:r>
          </a:p>
          <a:p>
            <a:pPr marL="457200" lvl="1" indent="0">
              <a:buNone/>
            </a:pPr>
            <a:r>
              <a:rPr lang="en-US" dirty="0" smtClean="0"/>
              <a:t>Medicaid payment!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1026" name="Picture 2" descr="C:\Users\kjohnson.PAIHB\AppData\Local\Microsoft\Windows\Temporary Internet Files\Content.IE5\P58SL3Y7\MP91022071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2426" y="3581400"/>
            <a:ext cx="3531973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36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ockiesTemplate_970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RockiesTemplate_970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RockiesTemplate_9703</Template>
  <TotalTime>1191</TotalTime>
  <Words>922</Words>
  <Application>Microsoft Office PowerPoint</Application>
  <PresentationFormat>On-screen Show (4:3)</PresentationFormat>
  <Paragraphs>199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RockiesTemplate_9703</vt:lpstr>
      <vt:lpstr>1_RockiesTemplate_9703</vt:lpstr>
      <vt:lpstr>NPAIHB REC</vt:lpstr>
      <vt:lpstr>Services</vt:lpstr>
      <vt:lpstr>More Services </vt:lpstr>
      <vt:lpstr>Grant Structure         </vt:lpstr>
      <vt:lpstr>MU (Briefly)</vt:lpstr>
      <vt:lpstr>MU (Briefly)</vt:lpstr>
      <vt:lpstr>MU (Briefly)</vt:lpstr>
      <vt:lpstr>$ Money $ </vt:lpstr>
      <vt:lpstr>Moving forward</vt:lpstr>
      <vt:lpstr>Moving Forward</vt:lpstr>
      <vt:lpstr>Timeline</vt:lpstr>
      <vt:lpstr>Timeline</vt:lpstr>
      <vt:lpstr>REC Timeline</vt:lpstr>
      <vt:lpstr>Barriers</vt:lpstr>
      <vt:lpstr>RPMS E-Prescribing</vt:lpstr>
      <vt:lpstr>E-Prescribing</vt:lpstr>
      <vt:lpstr>E-Prescribing</vt:lpstr>
      <vt:lpstr>MU Stage 2</vt:lpstr>
      <vt:lpstr>Stage 2 Comments</vt:lpstr>
      <vt:lpstr>Stage 2 Highlights </vt:lpstr>
      <vt:lpstr>Stage 2 Highlights</vt:lpstr>
      <vt:lpstr>Stage 2 Highlights</vt:lpstr>
      <vt:lpstr>Stage 2 Comments</vt:lpstr>
      <vt:lpstr>Stage 2 Comments</vt:lpstr>
      <vt:lpstr>Questions?</vt:lpstr>
      <vt:lpstr>Contact  Information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NPAIHB REC</dc:title>
  <dc:creator>Katie Johnson</dc:creator>
  <cp:lastModifiedBy>Katie Johnson</cp:lastModifiedBy>
  <cp:revision>43</cp:revision>
  <cp:lastPrinted>2012-06-15T22:12:05Z</cp:lastPrinted>
  <dcterms:created xsi:type="dcterms:W3CDTF">2011-10-07T18:04:19Z</dcterms:created>
  <dcterms:modified xsi:type="dcterms:W3CDTF">2012-06-15T22:13:05Z</dcterms:modified>
</cp:coreProperties>
</file>